
<file path=[Content_Types].xml><?xml version="1.0" encoding="utf-8"?>
<Types xmlns="http://schemas.openxmlformats.org/package/2006/content-types">
  <Default Extension="jpeg" ContentType="image/jpeg"/>
  <Default Extension="png" ContentType="image/png"/>
  <Default Extension="tiff" ContentType="image/tiff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22"/>
  </p:handoutMasterIdLst>
  <p:sldIdLst>
    <p:sldId id="256" r:id="rId3"/>
    <p:sldId id="257" r:id="rId5"/>
    <p:sldId id="258" r:id="rId6"/>
    <p:sldId id="270" r:id="rId7"/>
    <p:sldId id="271" r:id="rId8"/>
    <p:sldId id="272" r:id="rId9"/>
    <p:sldId id="273" r:id="rId10"/>
    <p:sldId id="274" r:id="rId11"/>
    <p:sldId id="275" r:id="rId12"/>
    <p:sldId id="278" r:id="rId13"/>
    <p:sldId id="279" r:id="rId14"/>
    <p:sldId id="277" r:id="rId15"/>
    <p:sldId id="280" r:id="rId16"/>
    <p:sldId id="281" r:id="rId17"/>
    <p:sldId id="282" r:id="rId18"/>
    <p:sldId id="283" r:id="rId19"/>
    <p:sldId id="284" r:id="rId20"/>
    <p:sldId id="261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61" autoAdjust="0"/>
    <p:restoredTop sz="94660"/>
  </p:normalViewPr>
  <p:slideViewPr>
    <p:cSldViewPr snapToGrid="0" showGuides="1">
      <p:cViewPr>
        <p:scale>
          <a:sx n="90" d="100"/>
          <a:sy n="90" d="100"/>
        </p:scale>
        <p:origin x="872" y="5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8" d="100"/>
          <a:sy n="58" d="100"/>
        </p:scale>
        <p:origin x="1974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5" Type="http://schemas.openxmlformats.org/officeDocument/2006/relationships/tableStyles" Target="tableStyles.xml"/><Relationship Id="rId24" Type="http://schemas.openxmlformats.org/officeDocument/2006/relationships/viewProps" Target="viewProps.xml"/><Relationship Id="rId23" Type="http://schemas.openxmlformats.org/officeDocument/2006/relationships/presProps" Target="presProps.xml"/><Relationship Id="rId22" Type="http://schemas.openxmlformats.org/officeDocument/2006/relationships/handoutMaster" Target="handoutMasters/handoutMaster1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EAAF3-9831-450B-8D59-2C09DB96C8FC}" type="datetimeFigureOut">
              <a:rPr lang="en-US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834459-7356-44BF-850D-8B30C4FB3B6B}" type="slidenum">
              <a:rPr/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50CD79-FC16-4410-AB61-17F26E6D3BC8}" type="datetimeFigureOut">
              <a:rPr lang="en-US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3C37BE-C303-496D-B5CD-85F2937540FC}" type="slidenum">
              <a:rPr/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i="1" dirty="0">
                <a:latin typeface="Arial" panose="020B0604020202020204" pitchFamily="34" charset="0"/>
                <a:cs typeface="Arial" panose="020B0604020202020204" pitchFamily="34" charset="0"/>
              </a:rPr>
              <a:t>NOTE:</a:t>
            </a:r>
            <a:endParaRPr lang="en-US" b="1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To change the  image on this slide, select the picture and delete it. Then click the Pictures icon in the placeholder to insert your own image.</a:t>
            </a:r>
            <a:endParaRPr lang="en-US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image2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image2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324445" y="0"/>
            <a:ext cx="1747524" cy="22920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4900" y="2292094"/>
            <a:ext cx="10096500" cy="2219691"/>
          </a:xfrm>
        </p:spPr>
        <p:txBody>
          <a:bodyPr anchor="ctr">
            <a:normAutofit/>
          </a:bodyPr>
          <a:lstStyle>
            <a:lvl1pPr algn="l">
              <a:defRPr sz="4400" cap="all" baseline="0"/>
            </a:lvl1pPr>
          </a:lstStyle>
          <a:p>
            <a:r>
              <a:rPr lang="en-GB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4898" y="4511784"/>
            <a:ext cx="10096501" cy="955565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0" y="5778124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fld id="{402B9795-92DC-40DC-A1CA-9A4B349D7824}" type="datetimeFigureOut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fld id="{0FF54DE5-C571-48E8-A5BC-B369434E2F44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04900" y="1600200"/>
            <a:ext cx="3396996" cy="45720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  <a:endParaRPr lang="en-GB"/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4654671" y="1600199"/>
            <a:ext cx="6430912" cy="4572001"/>
          </a:xfrm>
        </p:spPr>
        <p:txBody>
          <a:bodyPr tIns="118872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  <a:endParaRPr lang="en-GB"/>
          </a:p>
          <a:p>
            <a:pPr lvl="1"/>
            <a:r>
              <a:rPr lang="en-GB"/>
              <a:t>Second level</a:t>
            </a:r>
            <a:endParaRPr lang="en-GB"/>
          </a:p>
          <a:p>
            <a:pPr lvl="2"/>
            <a:r>
              <a:rPr lang="en-GB"/>
              <a:t>Third level</a:t>
            </a:r>
            <a:endParaRPr lang="en-GB"/>
          </a:p>
          <a:p>
            <a:pPr lvl="3"/>
            <a:r>
              <a:rPr lang="en-GB"/>
              <a:t>Fourth level</a:t>
            </a:r>
            <a:endParaRPr lang="en-GB"/>
          </a:p>
          <a:p>
            <a:pPr lvl="4"/>
            <a:r>
              <a:rPr lang="en-GB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/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 showMasterSp="0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372600" y="365125"/>
            <a:ext cx="17145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04900" y="365125"/>
            <a:ext cx="8098896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  <a:endParaRPr lang="en-GB"/>
          </a:p>
          <a:p>
            <a:pPr lvl="1"/>
            <a:r>
              <a:rPr lang="en-GB"/>
              <a:t>Second level</a:t>
            </a:r>
            <a:endParaRPr lang="en-GB"/>
          </a:p>
          <a:p>
            <a:pPr lvl="2"/>
            <a:r>
              <a:rPr lang="en-GB"/>
              <a:t>Third level</a:t>
            </a:r>
            <a:endParaRPr lang="en-GB"/>
          </a:p>
          <a:p>
            <a:pPr lvl="3"/>
            <a:r>
              <a:rPr lang="en-GB"/>
              <a:t>Fourth level</a:t>
            </a:r>
            <a:endParaRPr lang="en-GB"/>
          </a:p>
          <a:p>
            <a:pPr lvl="4"/>
            <a:r>
              <a:rPr lang="en-GB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/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</a:fld>
            <a:endParaRPr/>
          </a:p>
        </p:txBody>
      </p:sp>
      <p:grpSp>
        <p:nvGrpSpPr>
          <p:cNvPr id="7" name="Group 6"/>
          <p:cNvGrpSpPr/>
          <p:nvPr/>
        </p:nvGrpSpPr>
        <p:grpSpPr>
          <a:xfrm rot="5400000">
            <a:off x="6514047" y="3228843"/>
            <a:ext cx="5632704" cy="84403"/>
            <a:chOff x="1073150" y="1219201"/>
            <a:chExt cx="10058400" cy="63125"/>
          </a:xfrm>
        </p:grpSpPr>
        <p:cxnSp>
          <p:nvCxnSpPr>
            <p:cNvPr id="8" name="Straight Connector 7"/>
            <p:cNvCxnSpPr/>
            <p:nvPr/>
          </p:nvCxnSpPr>
          <p:spPr>
            <a:xfrm rot="10800000">
              <a:off x="1073150" y="1219201"/>
              <a:ext cx="10058400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rot="10800000">
              <a:off x="1073150" y="1282326"/>
              <a:ext cx="10058400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  <a:endParaRPr lang="en-GB"/>
          </a:p>
          <a:p>
            <a:pPr lvl="1"/>
            <a:r>
              <a:rPr lang="en-GB"/>
              <a:t>Second level</a:t>
            </a:r>
            <a:endParaRPr lang="en-GB"/>
          </a:p>
          <a:p>
            <a:pPr lvl="2"/>
            <a:r>
              <a:rPr lang="en-GB"/>
              <a:t>Third level</a:t>
            </a:r>
            <a:endParaRPr lang="en-GB"/>
          </a:p>
          <a:p>
            <a:pPr lvl="3"/>
            <a:r>
              <a:rPr lang="en-GB"/>
              <a:t>Fourth level</a:t>
            </a:r>
            <a:endParaRPr lang="en-GB"/>
          </a:p>
          <a:p>
            <a:pPr lvl="4"/>
            <a:r>
              <a:rPr lang="en-GB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/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4900" y="2292094"/>
            <a:ext cx="5734050" cy="2219691"/>
          </a:xfrm>
        </p:spPr>
        <p:txBody>
          <a:bodyPr anchor="ctr">
            <a:normAutofit/>
          </a:bodyPr>
          <a:lstStyle>
            <a:lvl1pPr algn="l">
              <a:defRPr sz="4400" cap="all" baseline="0"/>
            </a:lvl1pPr>
          </a:lstStyle>
          <a:p>
            <a:r>
              <a:rPr lang="en-GB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4900" y="4511784"/>
            <a:ext cx="5734050" cy="955565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GB"/>
          </a:p>
        </p:txBody>
      </p:sp>
      <p:sp>
        <p:nvSpPr>
          <p:cNvPr id="11" name="Picture Placeholder 10" descr="An empty placeholder to add an image. Click on the placeholder and select the image that you wish to add."/>
          <p:cNvSpPr>
            <a:spLocks noGrp="1"/>
          </p:cNvSpPr>
          <p:nvPr>
            <p:ph type="pic" sz="quarter" idx="13"/>
          </p:nvPr>
        </p:nvSpPr>
        <p:spPr>
          <a:xfrm>
            <a:off x="6981063" y="1310656"/>
            <a:ext cx="5210937" cy="4208604"/>
          </a:xfrm>
          <a:solidFill>
            <a:schemeClr val="tx1">
              <a:lumMod val="20000"/>
              <a:lumOff val="80000"/>
            </a:schemeClr>
          </a:solidFill>
        </p:spPr>
        <p:txBody>
          <a:bodyPr tIns="1005840"/>
          <a:lstStyle>
            <a:lvl1pPr marL="0" indent="0" algn="ctr">
              <a:buNone/>
              <a:defRPr/>
            </a:lvl1pPr>
          </a:lstStyle>
          <a:p>
            <a:r>
              <a:rPr lang="en-GB"/>
              <a:t>Click icon to add picture</a:t>
            </a:r>
            <a:endParaRPr lang="en-GB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grpSp>
        <p:nvGrpSpPr>
          <p:cNvPr id="14" name="Group 13"/>
          <p:cNvGrpSpPr/>
          <p:nvPr/>
        </p:nvGrpSpPr>
        <p:grpSpPr>
          <a:xfrm>
            <a:off x="0" y="1143000"/>
            <a:ext cx="12192000" cy="63125"/>
            <a:chOff x="507492" y="1501519"/>
            <a:chExt cx="8129016" cy="63125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507492" y="1564644"/>
              <a:ext cx="8129016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507492" y="1501519"/>
              <a:ext cx="8129016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325880" y="0"/>
            <a:ext cx="1747524" cy="2292094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 rot="10800000">
            <a:off x="0" y="5645510"/>
            <a:ext cx="12192000" cy="63125"/>
            <a:chOff x="507492" y="1501519"/>
            <a:chExt cx="8129016" cy="63125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07492" y="1564644"/>
              <a:ext cx="8129016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507492" y="1501519"/>
              <a:ext cx="8129016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ctangle 6"/>
          <p:cNvSpPr/>
          <p:nvPr/>
        </p:nvSpPr>
        <p:spPr>
          <a:xfrm>
            <a:off x="0" y="5778124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 showMasterSp="0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2514600"/>
            <a:ext cx="12192000" cy="3194035"/>
            <a:chOff x="647402" y="2514600"/>
            <a:chExt cx="10838688" cy="3194035"/>
          </a:xfrm>
        </p:grpSpPr>
        <p:grpSp>
          <p:nvGrpSpPr>
            <p:cNvPr id="9" name="Group 8"/>
            <p:cNvGrpSpPr/>
            <p:nvPr/>
          </p:nvGrpSpPr>
          <p:grpSpPr>
            <a:xfrm>
              <a:off x="647402" y="2514600"/>
              <a:ext cx="10838688" cy="63125"/>
              <a:chOff x="507492" y="1501519"/>
              <a:chExt cx="8129016" cy="63125"/>
            </a:xfrm>
          </p:grpSpPr>
          <p:cxnSp>
            <p:nvCxnSpPr>
              <p:cNvPr id="14" name="Straight Connector 13"/>
              <p:cNvCxnSpPr/>
              <p:nvPr/>
            </p:nvCxnSpPr>
            <p:spPr>
              <a:xfrm>
                <a:off x="507492" y="1564644"/>
                <a:ext cx="8129016" cy="0"/>
              </a:xfrm>
              <a:prstGeom prst="line">
                <a:avLst/>
              </a:prstGeom>
              <a:ln w="381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>
                <a:off x="507492" y="1501519"/>
                <a:ext cx="8129016" cy="0"/>
              </a:xfrm>
              <a:prstGeom prst="line">
                <a:avLst/>
              </a:prstGeom>
              <a:ln w="127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Rectangle 9"/>
            <p:cNvSpPr/>
            <p:nvPr/>
          </p:nvSpPr>
          <p:spPr>
            <a:xfrm>
              <a:off x="647402" y="2640850"/>
              <a:ext cx="10838688" cy="294153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</a:p>
          </p:txBody>
        </p:sp>
        <p:grpSp>
          <p:nvGrpSpPr>
            <p:cNvPr id="11" name="Group 10"/>
            <p:cNvGrpSpPr/>
            <p:nvPr/>
          </p:nvGrpSpPr>
          <p:grpSpPr>
            <a:xfrm rot="10800000">
              <a:off x="647402" y="5645510"/>
              <a:ext cx="10838688" cy="63125"/>
              <a:chOff x="507492" y="1501519"/>
              <a:chExt cx="8129016" cy="63125"/>
            </a:xfrm>
          </p:grpSpPr>
          <p:cxnSp>
            <p:nvCxnSpPr>
              <p:cNvPr id="12" name="Straight Connector 11"/>
              <p:cNvCxnSpPr/>
              <p:nvPr/>
            </p:nvCxnSpPr>
            <p:spPr>
              <a:xfrm>
                <a:off x="507492" y="1564644"/>
                <a:ext cx="8129016" cy="0"/>
              </a:xfrm>
              <a:prstGeom prst="line">
                <a:avLst/>
              </a:prstGeom>
              <a:ln w="381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>
                <a:off x="507492" y="1501519"/>
                <a:ext cx="8129016" cy="0"/>
              </a:xfrm>
              <a:prstGeom prst="line">
                <a:avLst/>
              </a:prstGeom>
              <a:ln w="127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880" y="0"/>
            <a:ext cx="1783188" cy="2971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4899" y="2971806"/>
            <a:ext cx="10071099" cy="1684150"/>
          </a:xfrm>
        </p:spPr>
        <p:txBody>
          <a:bodyPr anchor="ctr">
            <a:normAutofit/>
          </a:bodyPr>
          <a:lstStyle>
            <a:lvl1pPr>
              <a:defRPr sz="4400" cap="all" baseline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4899" y="4655956"/>
            <a:ext cx="10071099" cy="50975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/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4900" y="1600200"/>
            <a:ext cx="4914900" cy="4571999"/>
          </a:xfrm>
        </p:spPr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/>
              <a:t>Click to edit Master text styles</a:t>
            </a:r>
            <a:endParaRPr lang="en-GB"/>
          </a:p>
          <a:p>
            <a:pPr lvl="1"/>
            <a:r>
              <a:rPr lang="en-GB"/>
              <a:t>Second level</a:t>
            </a:r>
            <a:endParaRPr lang="en-GB"/>
          </a:p>
          <a:p>
            <a:pPr lvl="2"/>
            <a:r>
              <a:rPr lang="en-GB"/>
              <a:t>Third level</a:t>
            </a:r>
            <a:endParaRPr lang="en-GB"/>
          </a:p>
          <a:p>
            <a:pPr lvl="3"/>
            <a:r>
              <a:rPr lang="en-GB"/>
              <a:t>Fourth level</a:t>
            </a:r>
            <a:endParaRPr lang="en-GB"/>
          </a:p>
          <a:p>
            <a:pPr lvl="4"/>
            <a:r>
              <a:rPr lang="en-GB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4914900" cy="4571999"/>
          </a:xfrm>
        </p:spPr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GB"/>
              <a:t>Click to edit Master text styles</a:t>
            </a:r>
            <a:endParaRPr lang="en-GB"/>
          </a:p>
          <a:p>
            <a:pPr lvl="1"/>
            <a:r>
              <a:rPr lang="en-GB"/>
              <a:t>Second level</a:t>
            </a:r>
            <a:endParaRPr lang="en-GB"/>
          </a:p>
          <a:p>
            <a:pPr lvl="2"/>
            <a:r>
              <a:rPr lang="en-GB"/>
              <a:t>Third level</a:t>
            </a:r>
            <a:endParaRPr lang="en-GB"/>
          </a:p>
          <a:p>
            <a:pPr lvl="3"/>
            <a:r>
              <a:rPr lang="en-GB"/>
              <a:t>Fourth level</a:t>
            </a:r>
            <a:endParaRPr lang="en-GB"/>
          </a:p>
          <a:p>
            <a:pPr lvl="4"/>
            <a:r>
              <a:rPr lang="en-GB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4900" y="1600200"/>
            <a:ext cx="4919472" cy="823912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4900" y="2424112"/>
            <a:ext cx="4919472" cy="37480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  <a:endParaRPr lang="en-GB"/>
          </a:p>
          <a:p>
            <a:pPr lvl="1"/>
            <a:r>
              <a:rPr lang="en-GB"/>
              <a:t>Second level</a:t>
            </a:r>
            <a:endParaRPr lang="en-GB"/>
          </a:p>
          <a:p>
            <a:pPr lvl="2"/>
            <a:r>
              <a:rPr lang="en-GB"/>
              <a:t>Third level</a:t>
            </a:r>
            <a:endParaRPr lang="en-GB"/>
          </a:p>
          <a:p>
            <a:pPr lvl="3"/>
            <a:r>
              <a:rPr lang="en-GB"/>
              <a:t>Fourth level</a:t>
            </a:r>
            <a:endParaRPr lang="en-GB"/>
          </a:p>
          <a:p>
            <a:pPr lvl="4"/>
            <a:r>
              <a:rPr lang="en-GB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66110" y="1600200"/>
            <a:ext cx="4919472" cy="823912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  <a:endParaRPr lang="en-GB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66110" y="2424112"/>
            <a:ext cx="4919472" cy="37480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  <a:endParaRPr lang="en-GB"/>
          </a:p>
          <a:p>
            <a:pPr lvl="1"/>
            <a:r>
              <a:rPr lang="en-GB"/>
              <a:t>Second level</a:t>
            </a:r>
            <a:endParaRPr lang="en-GB"/>
          </a:p>
          <a:p>
            <a:pPr lvl="2"/>
            <a:r>
              <a:rPr lang="en-GB"/>
              <a:t>Third level</a:t>
            </a:r>
            <a:endParaRPr lang="en-GB"/>
          </a:p>
          <a:p>
            <a:pPr lvl="3"/>
            <a:r>
              <a:rPr lang="en-GB"/>
              <a:t>Fourth level</a:t>
            </a:r>
            <a:endParaRPr lang="en-GB"/>
          </a:p>
          <a:p>
            <a:pPr lvl="4"/>
            <a:r>
              <a:rPr lang="en-GB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/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/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 showMasterSp="0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/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04900" y="1600200"/>
            <a:ext cx="4384548" cy="45720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41848" y="1600199"/>
            <a:ext cx="5445252" cy="45720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/>
              <a:t>Click to edit Master text styles</a:t>
            </a:r>
            <a:endParaRPr lang="en-GB"/>
          </a:p>
          <a:p>
            <a:pPr lvl="1"/>
            <a:r>
              <a:rPr lang="en-GB"/>
              <a:t>Second level</a:t>
            </a:r>
            <a:endParaRPr lang="en-GB"/>
          </a:p>
          <a:p>
            <a:pPr lvl="2"/>
            <a:r>
              <a:rPr lang="en-GB"/>
              <a:t>Third level</a:t>
            </a:r>
            <a:endParaRPr lang="en-GB"/>
          </a:p>
          <a:p>
            <a:pPr lvl="3"/>
            <a:r>
              <a:rPr lang="en-GB"/>
              <a:t>Fourth level</a:t>
            </a:r>
            <a:endParaRPr lang="en-GB"/>
          </a:p>
          <a:p>
            <a:pPr lvl="4"/>
            <a:r>
              <a:rPr lang="en-GB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  <a:prstGeom prst="rect">
            <a:avLst/>
          </a:prstGeom>
        </p:spPr>
        <p:txBody>
          <a:bodyPr vert="horz" lIns="0" tIns="45720" rIns="0" bIns="45720" rtlCol="0" anchor="b">
            <a:normAutofit/>
          </a:bodyPr>
          <a:lstStyle/>
          <a:p>
            <a:r>
              <a:rPr lang="en-GB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4900" y="1600200"/>
            <a:ext cx="9982200" cy="457200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  <a:endParaRPr lang="en-GB"/>
          </a:p>
          <a:p>
            <a:pPr lvl="1"/>
            <a:r>
              <a:rPr lang="en-GB"/>
              <a:t>Second level</a:t>
            </a:r>
            <a:endParaRPr lang="en-GB"/>
          </a:p>
          <a:p>
            <a:pPr lvl="2"/>
            <a:r>
              <a:rPr lang="en-GB"/>
              <a:t>Third level</a:t>
            </a:r>
            <a:endParaRPr lang="en-GB"/>
          </a:p>
          <a:p>
            <a:pPr lvl="3"/>
            <a:r>
              <a:rPr lang="en-GB"/>
              <a:t>Fourth level</a:t>
            </a:r>
            <a:endParaRPr lang="en-GB"/>
          </a:p>
          <a:p>
            <a:pPr lvl="4"/>
            <a:r>
              <a:rPr lang="en-GB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04899" y="6356351"/>
            <a:ext cx="1829559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fld id="{402B9795-92DC-40DC-A1CA-9A4B349D782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34459" y="6356350"/>
            <a:ext cx="6323082" cy="365126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ctr">
              <a:defRPr sz="1200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56782" y="6356351"/>
            <a:ext cx="18288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fld id="{0FF54DE5-C571-48E8-A5BC-B369434E2F44}" type="slidenum">
              <a:rPr lang="en-US" smtClean="0"/>
            </a:fld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1103376" y="1219201"/>
            <a:ext cx="9985248" cy="84403"/>
            <a:chOff x="1073150" y="1219201"/>
            <a:chExt cx="10058400" cy="63125"/>
          </a:xfrm>
        </p:grpSpPr>
        <p:cxnSp>
          <p:nvCxnSpPr>
            <p:cNvPr id="13" name="Straight Connector 12"/>
            <p:cNvCxnSpPr/>
            <p:nvPr/>
          </p:nvCxnSpPr>
          <p:spPr>
            <a:xfrm rot="10800000">
              <a:off x="1073150" y="1219201"/>
              <a:ext cx="10058400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rot="10800000">
              <a:off x="1073150" y="1282326"/>
              <a:ext cx="10058400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1" Type="http://schemas.openxmlformats.org/officeDocument/2006/relationships/image" Target="../media/image7.tiff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5.tiff"/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image" Target="../media/image8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1" Type="http://schemas.openxmlformats.org/officeDocument/2006/relationships/image" Target="../media/image8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tiff"/><Relationship Id="rId1" Type="http://schemas.openxmlformats.org/officeDocument/2006/relationships/image" Target="../media/image10.tiff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hyperlink" Target="https://mobilesyrup.com/2019/02/20/canadian-carrier-pricing-samsung-galaxy-s10-" TargetMode="External"/><Relationship Id="rId3" Type="http://schemas.openxmlformats.org/officeDocument/2006/relationships/hyperlink" Target="https://mobilesyrup.com/2020/04/29/oneplus-8-8-pro-available-purchase-" TargetMode="External"/><Relationship Id="rId2" Type="http://schemas.openxmlformats.org/officeDocument/2006/relationships/hyperlink" Target="https://www.gadgetsnow.com/mobile-phones/Samsung-Galaxy-S10" TargetMode="External"/><Relationship Id="rId1" Type="http://schemas.openxmlformats.org/officeDocument/2006/relationships/hyperlink" Target="https://www.macrumors.com/roundup/iphone-x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hyperlink" Target="mailto:https://mobilesyrup.com/2017/11/03/apple-iphone-x-now-available-canada/" TargetMode="External"/><Relationship Id="rId1" Type="http://schemas.openxmlformats.org/officeDocument/2006/relationships/hyperlink" Target="https://www.androidcentral.com/oneplus-8-vs-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2.tiff"/><Relationship Id="rId1" Type="http://schemas.openxmlformats.org/officeDocument/2006/relationships/image" Target="../media/image11.tif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tif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tif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tif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tif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tiff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9.tiff"/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image" Target="../media/image6.tiff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6.tiff"/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image" Target="../media/image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153987" y="2203244"/>
            <a:ext cx="6838950" cy="2612416"/>
          </a:xfrm>
        </p:spPr>
        <p:txBody>
          <a:bodyPr anchor="ctr">
            <a:normAutofit/>
          </a:bodyPr>
          <a:lstStyle/>
          <a:p>
            <a:r>
              <a:rPr lang="en-US" b="1" dirty="0"/>
              <a:t>MOBILE  PHONE RECOMMENDATION FOR Venture Drive </a:t>
            </a:r>
            <a:endParaRPr lang="en-US" b="1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0171" y="1390651"/>
            <a:ext cx="5921829" cy="423760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6015038"/>
            <a:ext cx="12192000" cy="84296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036" y="405229"/>
            <a:ext cx="8524877" cy="560980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62036" y="6113353"/>
            <a:ext cx="89154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One Plus 8 is the most affordable</a:t>
            </a:r>
            <a:endParaRPr lang="en-US" sz="3200" b="1" dirty="0">
              <a:solidFill>
                <a:schemeClr val="bg1"/>
              </a:solidFill>
            </a:endParaRPr>
          </a:p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4900" y="213995"/>
            <a:ext cx="10832465" cy="958850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Criteria 2: </a:t>
            </a:r>
            <a:r>
              <a:rPr lang="en-US" sz="4000" dirty="0">
                <a:solidFill>
                  <a:srgbClr val="FF0000"/>
                </a:solidFill>
              </a:rPr>
              <a:t>User Friendly and Performance</a:t>
            </a:r>
            <a:endParaRPr lang="en-US" sz="4000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6015038"/>
            <a:ext cx="12192000" cy="84296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003347" y="3714311"/>
            <a:ext cx="1823402" cy="182340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225" y="1877023"/>
            <a:ext cx="9745724" cy="170508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27710" y="6113145"/>
            <a:ext cx="938974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>
                <a:solidFill>
                  <a:schemeClr val="bg1"/>
                </a:solidFill>
              </a:rPr>
              <a:t>Samsung Galaxy S10 is the most User Friendly</a:t>
            </a:r>
            <a:endParaRPr lang="en-US" sz="3000" b="1" dirty="0">
              <a:solidFill>
                <a:schemeClr val="bg1"/>
              </a:solidFill>
            </a:endParaRPr>
          </a:p>
          <a:p>
            <a:endParaRPr lang="en-US" sz="3000" b="1" dirty="0">
              <a:solidFill>
                <a:schemeClr val="bg1"/>
              </a:solidFill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657225" y="4059432"/>
          <a:ext cx="8128000" cy="1478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28913"/>
                <a:gridCol w="5399087"/>
              </a:tblGrid>
              <a:tr h="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Challenges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iPhone 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dirty="0"/>
                        <a:t>D</a:t>
                      </a:r>
                      <a:r>
                        <a:rPr lang="en-US" dirty="0"/>
                        <a:t>ifficult to fix if faulty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Sumsang Galaxy S10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Appreciates by many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One plus 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en-GB" dirty="0"/>
                        <a:t>P</a:t>
                      </a:r>
                      <a:r>
                        <a:rPr lang="en-US" dirty="0"/>
                        <a:t>oorer Camera Quality and bulky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4900" y="214312"/>
            <a:ext cx="9980682" cy="958849"/>
          </a:xfrm>
        </p:spPr>
        <p:txBody>
          <a:bodyPr>
            <a:normAutofit/>
          </a:bodyPr>
          <a:lstStyle/>
          <a:p>
            <a:r>
              <a:rPr lang="en-US" sz="4000" dirty="0"/>
              <a:t>Criteria 3: </a:t>
            </a:r>
            <a:r>
              <a:rPr lang="en-US" sz="4000" dirty="0">
                <a:solidFill>
                  <a:srgbClr val="FF0000"/>
                </a:solidFill>
              </a:rPr>
              <a:t>Battery Capacity</a:t>
            </a:r>
            <a:endParaRPr lang="en-US" sz="4000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6015038"/>
            <a:ext cx="12192000" cy="84296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96600" y="2483706"/>
            <a:ext cx="2559782" cy="255978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l="3664" t="10201" r="4057" b="13236"/>
          <a:stretch>
            <a:fillRect/>
          </a:stretch>
        </p:blipFill>
        <p:spPr>
          <a:xfrm>
            <a:off x="1104900" y="1408397"/>
            <a:ext cx="1469238" cy="121900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671" y="2750840"/>
            <a:ext cx="2119314" cy="158948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3942" y="4381611"/>
            <a:ext cx="1671636" cy="167163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839519" y="1706342"/>
            <a:ext cx="342423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3200" b="1" dirty="0">
                <a:solidFill>
                  <a:srgbClr val="00B050"/>
                </a:solidFill>
              </a:rPr>
              <a:t>  iPhone X </a:t>
            </a:r>
            <a:endParaRPr lang="en-US" sz="3200" b="1" dirty="0">
              <a:solidFill>
                <a:srgbClr val="00B050"/>
              </a:solidFill>
            </a:endParaRPr>
          </a:p>
          <a:p>
            <a:pPr lvl="1"/>
            <a:endParaRPr lang="en-US" sz="2400" b="1" dirty="0">
              <a:solidFill>
                <a:srgbClr val="FF0000"/>
              </a:solidFill>
            </a:endParaRPr>
          </a:p>
          <a:p>
            <a:r>
              <a:rPr lang="en-US" sz="2400" b="1" dirty="0">
                <a:solidFill>
                  <a:srgbClr val="FF0000"/>
                </a:solidFill>
              </a:rPr>
              <a:t> 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2034784" y="2888611"/>
            <a:ext cx="558641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3200" b="1" dirty="0">
                <a:solidFill>
                  <a:srgbClr val="FF0000"/>
                </a:solidFill>
              </a:rPr>
              <a:t> </a:t>
            </a:r>
            <a:r>
              <a:rPr lang="en-US" sz="3200" b="1" dirty="0">
                <a:solidFill>
                  <a:srgbClr val="00B050"/>
                </a:solidFill>
              </a:rPr>
              <a:t>Samsung </a:t>
            </a:r>
            <a:endParaRPr lang="en-US" sz="3200" b="1" dirty="0">
              <a:solidFill>
                <a:srgbClr val="00B050"/>
              </a:solidFill>
            </a:endParaRPr>
          </a:p>
          <a:p>
            <a:pPr lvl="1"/>
            <a:r>
              <a:rPr lang="en-US" sz="3200" b="1" dirty="0">
                <a:solidFill>
                  <a:srgbClr val="00B050"/>
                </a:solidFill>
              </a:rPr>
              <a:t>Galaxy S10</a:t>
            </a:r>
            <a:endParaRPr lang="en-US" sz="3200" b="1" dirty="0">
              <a:solidFill>
                <a:srgbClr val="00B050"/>
              </a:solidFill>
            </a:endParaRPr>
          </a:p>
          <a:p>
            <a:pPr lvl="1"/>
            <a:endParaRPr lang="en-US" sz="2400" b="1" dirty="0">
              <a:solidFill>
                <a:srgbClr val="FF0000"/>
              </a:solidFill>
            </a:endParaRPr>
          </a:p>
          <a:p>
            <a:r>
              <a:rPr lang="en-US" sz="2400" b="1" dirty="0">
                <a:solidFill>
                  <a:srgbClr val="FF0000"/>
                </a:solidFill>
              </a:rPr>
              <a:t> 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1271598" y="4677699"/>
            <a:ext cx="355639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50000"/>
              </a:lnSpc>
            </a:pPr>
            <a:r>
              <a:rPr lang="en-US" sz="3200" b="1" dirty="0">
                <a:solidFill>
                  <a:srgbClr val="FF0000"/>
                </a:solidFill>
              </a:rPr>
              <a:t>    </a:t>
            </a:r>
            <a:r>
              <a:rPr lang="en-US" sz="3200" b="1" dirty="0">
                <a:solidFill>
                  <a:srgbClr val="00B050"/>
                </a:solidFill>
              </a:rPr>
              <a:t>One Plus 8</a:t>
            </a:r>
            <a:endParaRPr lang="en-US" sz="3200" b="1" dirty="0">
              <a:solidFill>
                <a:srgbClr val="00B050"/>
              </a:solidFill>
            </a:endParaRPr>
          </a:p>
          <a:p>
            <a:pPr lvl="1"/>
            <a:endParaRPr lang="en-US" sz="2400" b="1" dirty="0">
              <a:solidFill>
                <a:srgbClr val="FF0000"/>
              </a:solidFill>
            </a:endParaRPr>
          </a:p>
          <a:p>
            <a:r>
              <a:rPr lang="en-US" sz="2400" b="1" dirty="0">
                <a:solidFill>
                  <a:srgbClr val="FF0000"/>
                </a:solidFill>
              </a:rPr>
              <a:t> 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943475" y="1710055"/>
            <a:ext cx="2471420" cy="521970"/>
          </a:xfrm>
          <a:prstGeom prst="rect">
            <a:avLst/>
          </a:prstGeom>
          <a:noFill/>
          <a:ln w="3175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/>
              <a:t> </a:t>
            </a:r>
            <a:r>
              <a:rPr lang="en-US" sz="2800" b="1" dirty="0"/>
              <a:t>-  </a:t>
            </a:r>
            <a:r>
              <a:rPr lang="en-US" sz="2000" b="1" dirty="0"/>
              <a:t>2716 </a:t>
            </a:r>
            <a:r>
              <a:rPr lang="en-US" sz="2000" b="1" dirty="0" err="1"/>
              <a:t>mAH</a:t>
            </a:r>
            <a:endParaRPr lang="en-US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4988560" y="3241675"/>
            <a:ext cx="2426335" cy="521970"/>
          </a:xfrm>
          <a:prstGeom prst="rect">
            <a:avLst/>
          </a:prstGeom>
          <a:noFill/>
          <a:ln w="3175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/>
              <a:t> </a:t>
            </a:r>
            <a:r>
              <a:rPr lang="en-US" sz="2800" b="1" dirty="0"/>
              <a:t>-  </a:t>
            </a:r>
            <a:r>
              <a:rPr lang="en-US" sz="2000" b="1" dirty="0"/>
              <a:t>3300 </a:t>
            </a:r>
            <a:r>
              <a:rPr lang="en-US" sz="2000" b="1" dirty="0" err="1"/>
              <a:t>mAH</a:t>
            </a:r>
            <a:endParaRPr lang="en-US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4986655" y="4767580"/>
            <a:ext cx="2428240" cy="521970"/>
          </a:xfrm>
          <a:prstGeom prst="rect">
            <a:avLst/>
          </a:prstGeom>
          <a:noFill/>
          <a:ln w="3175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/>
              <a:t> </a:t>
            </a:r>
            <a:r>
              <a:rPr lang="en-US" sz="2800" b="1" dirty="0"/>
              <a:t>- </a:t>
            </a:r>
            <a:r>
              <a:rPr lang="en-US" sz="2000" b="1" dirty="0"/>
              <a:t>4300 </a:t>
            </a:r>
            <a:r>
              <a:rPr lang="en-US" sz="2000" b="1" dirty="0" err="1"/>
              <a:t>mAH</a:t>
            </a:r>
            <a:endParaRPr lang="en-US" b="1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4900" y="214312"/>
            <a:ext cx="9980682" cy="958849"/>
          </a:xfrm>
        </p:spPr>
        <p:txBody>
          <a:bodyPr>
            <a:normAutofit/>
          </a:bodyPr>
          <a:lstStyle/>
          <a:p>
            <a:r>
              <a:rPr lang="en-US" sz="4000" dirty="0"/>
              <a:t>Criteria 3: </a:t>
            </a:r>
            <a:r>
              <a:rPr lang="en-US" sz="4000" dirty="0">
                <a:solidFill>
                  <a:srgbClr val="FF0000"/>
                </a:solidFill>
              </a:rPr>
              <a:t>Battery Capacity</a:t>
            </a:r>
            <a:endParaRPr lang="en-US" sz="4000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6015038"/>
            <a:ext cx="12192000" cy="84296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772526" y="3467306"/>
            <a:ext cx="1473661" cy="147366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2676" y="1506536"/>
            <a:ext cx="6605837" cy="446517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62036" y="6113353"/>
            <a:ext cx="89154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One Plus 8 has a better battery life</a:t>
            </a:r>
            <a:endParaRPr lang="en-US" sz="3200" b="1" dirty="0">
              <a:solidFill>
                <a:schemeClr val="bg1"/>
              </a:solidFill>
            </a:endParaRPr>
          </a:p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4900" y="214312"/>
            <a:ext cx="9980682" cy="958849"/>
          </a:xfrm>
        </p:spPr>
        <p:txBody>
          <a:bodyPr>
            <a:normAutofit/>
          </a:bodyPr>
          <a:lstStyle/>
          <a:p>
            <a:r>
              <a:rPr lang="en-US" sz="4000" dirty="0"/>
              <a:t>Conclusion</a:t>
            </a:r>
            <a:endParaRPr lang="en-US" sz="4000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6015038"/>
            <a:ext cx="12192000" cy="84296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104900" y="1608772"/>
            <a:ext cx="998068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FF0000"/>
                </a:solidFill>
              </a:rPr>
              <a:t>iPhone X has a lot of elegance and ease to offer, it requires much more finance and is only more feasible if our employees had other apple products. </a:t>
            </a:r>
            <a:endParaRPr lang="en-US" sz="2800" dirty="0">
              <a:solidFill>
                <a:srgbClr val="FF0000"/>
              </a:solidFill>
            </a:endParaRPr>
          </a:p>
          <a:p>
            <a:endParaRPr lang="en-US" sz="2800" dirty="0">
              <a:solidFill>
                <a:srgbClr val="FF0000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FF0000"/>
                </a:solidFill>
              </a:rPr>
              <a:t>One Plus 8 has better battery life and is cheaper than the other two mobile phones. </a:t>
            </a:r>
            <a:endParaRPr lang="en-US" sz="2800" dirty="0">
              <a:solidFill>
                <a:srgbClr val="FF0000"/>
              </a:solidFill>
            </a:endParaRPr>
          </a:p>
          <a:p>
            <a:endParaRPr lang="en-US" sz="2800" dirty="0">
              <a:solidFill>
                <a:srgbClr val="FF0000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FF0000"/>
                </a:solidFill>
              </a:rPr>
              <a:t>Even though S10 is known for its user friendly features, One Plus 8 was very close in competition. 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1">
            <a:alphaModFix amt="40000"/>
          </a:blip>
          <a:srcRect r="650" b="8781"/>
          <a:stretch>
            <a:fillRect/>
          </a:stretch>
        </p:blipFill>
        <p:spPr>
          <a:xfrm>
            <a:off x="5775554" y="2214909"/>
            <a:ext cx="4205234" cy="381476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4900" y="214312"/>
            <a:ext cx="9980682" cy="958849"/>
          </a:xfrm>
        </p:spPr>
        <p:txBody>
          <a:bodyPr>
            <a:normAutofit/>
          </a:bodyPr>
          <a:lstStyle/>
          <a:p>
            <a:r>
              <a:rPr lang="en-US" sz="4000" dirty="0"/>
              <a:t>Recommendation</a:t>
            </a:r>
            <a:endParaRPr lang="en-US" sz="4000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6015038"/>
            <a:ext cx="12192000" cy="84296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970" y="1743084"/>
            <a:ext cx="4425718" cy="442571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14404" y="1239609"/>
            <a:ext cx="4700584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50000"/>
              </a:lnSpc>
            </a:pPr>
            <a:r>
              <a:rPr lang="en-US" sz="3200" b="1" dirty="0">
                <a:solidFill>
                  <a:srgbClr val="FF0000"/>
                </a:solidFill>
              </a:rPr>
              <a:t>    </a:t>
            </a:r>
            <a:r>
              <a:rPr lang="en-US" sz="3600" b="1" dirty="0">
                <a:solidFill>
                  <a:srgbClr val="00B050"/>
                </a:solidFill>
              </a:rPr>
              <a:t>One Plus 8</a:t>
            </a:r>
            <a:endParaRPr lang="en-US" sz="3600" b="1" dirty="0">
              <a:solidFill>
                <a:srgbClr val="00B050"/>
              </a:solidFill>
            </a:endParaRPr>
          </a:p>
          <a:p>
            <a:pPr lvl="1"/>
            <a:endParaRPr lang="en-US" sz="2400" b="1" dirty="0">
              <a:solidFill>
                <a:srgbClr val="FF0000"/>
              </a:solidFill>
            </a:endParaRPr>
          </a:p>
          <a:p>
            <a:r>
              <a:rPr lang="en-US" sz="2400" b="1" dirty="0">
                <a:solidFill>
                  <a:srgbClr val="FF0000"/>
                </a:solidFill>
              </a:rPr>
              <a:t> 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994500" y="1743084"/>
            <a:ext cx="656272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200" dirty="0">
                <a:solidFill>
                  <a:srgbClr val="FF0000"/>
                </a:solidFill>
              </a:rPr>
              <a:t>Has increased advantage making it convenient for use by our companies employees.</a:t>
            </a:r>
            <a:endParaRPr lang="en-US" sz="3200" dirty="0">
              <a:solidFill>
                <a:srgbClr val="FF0000"/>
              </a:solidFill>
            </a:endParaRPr>
          </a:p>
          <a:p>
            <a:pPr>
              <a:lnSpc>
                <a:spcPct val="200000"/>
              </a:lnSpc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4900" y="214312"/>
            <a:ext cx="9980682" cy="958849"/>
          </a:xfrm>
        </p:spPr>
        <p:txBody>
          <a:bodyPr>
            <a:normAutofit/>
          </a:bodyPr>
          <a:lstStyle/>
          <a:p>
            <a:r>
              <a:rPr lang="en-US" sz="4000" dirty="0"/>
              <a:t>References</a:t>
            </a:r>
            <a:endParaRPr lang="en-US" sz="4000" dirty="0">
              <a:solidFill>
                <a:srgbClr val="FF0000"/>
              </a:solidFill>
            </a:endParaRP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1004887" y="1306671"/>
            <a:ext cx="10559222" cy="47999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Andrew, M. (2018, July 12). 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iPhone X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. Retrieved August 1st, 2020, from 	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  <a:hlinkClick r:id="rId1"/>
              </a:rPr>
              <a:t>https://www.macrumors.com/roundup/iphone-x/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Ben, J. (2019, May 12). 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Samsung Galaxy s10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. Retrieved August 1st, 2020, from 	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https://www.gadgetsnow.com/mobile-phones/Samsung-Galaxy-S10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Bennet, B. (2020, April 19). 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OnePlus 8 and 8 Pro now available to purchase in Canada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. 	Retrieved August 1st, 2020, from 	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  <a:hlinkClick r:id="rId3" action="ppaction://hlinkfile">
                  <a:extLst>
                    <a:ext uri="{DAF060AB-1E55-43B9-8AAB-6FB025537F2F}">
                      <wpsdc:hlinkClr xmlns:wpsdc="http://www.wps.cn/officeDocument/2017/drawingmlCustomData" val="59704F"/>
                      <wpsdc:folHlinkClr xmlns:wpsdc="http://www.wps.cn/officeDocument/2017/drawingmlCustomData" val="A8A39E"/>
                      <wpsdc:hlinkUnderline xmlns:wpsdc="http://www.wps.cn/officeDocument/2017/drawingmlCustomData" val="1"/>
                    </a:ext>
                  </a:extLst>
                </a:hlinkClick>
              </a:rPr>
              <a:t>https://mobilesyrup.com/2020/04/29/oneplus-8-8-pro-available-purchase-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  <a:hlinkClick r:id="rId3" action="ppaction://hlinkfile">
                  <a:extLst>
                    <a:ext uri="{DAF060AB-1E55-43B9-8AAB-6FB025537F2F}">
                      <wpsdc:hlinkClr xmlns:wpsdc="http://www.wps.cn/officeDocument/2017/drawingmlCustomData" val="59704F"/>
                      <wpsdc:folHlinkClr xmlns:wpsdc="http://www.wps.cn/officeDocument/2017/drawingmlCustomData" val="A8A39E"/>
                      <wpsdc:hlinkUnderline xmlns:wpsdc="http://www.wps.cn/officeDocument/2017/drawingmlCustomData" val="1"/>
                    </a:ext>
                  </a:extLst>
                </a:hlinkClick>
              </a:rPr>
              <a:t>canada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  <a:hlinkClick r:id="rId3" action="ppaction://hlinkfile">
                  <a:extLst>
                    <a:ext uri="{DAF060AB-1E55-43B9-8AAB-6FB025537F2F}">
                      <wpsdc:hlinkClr xmlns:wpsdc="http://www.wps.cn/officeDocument/2017/drawingmlCustomData" val="59704F"/>
                      <wpsdc:folHlinkClr xmlns:wpsdc="http://www.wps.cn/officeDocument/2017/drawingmlCustomData" val="A8A39E"/>
                      <wpsdc:hlinkUnderline xmlns:wpsdc="http://www.wps.cn/officeDocument/2017/drawingmlCustomData" val="1"/>
                    </a:ext>
                  </a:extLst>
                </a:hlinkClick>
              </a:rPr>
              <a:t>.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Daley, D. (2019, Feb 20). 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Here’s Canadian carrier pricing for Samsung’s Galaxy S10 	series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. Retrieved August 1, 2020, 	from 	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  <a:hlinkClick r:id="rId4"/>
              </a:rPr>
              <a:t>https://mobilesyrup.com/2019/02/20/canadian-carrier-pricing-samsung-</a:t>
            </a:r>
            <a:r>
              <a:rPr kumimoji="0" lang="en-US" altLang="en-US" sz="2000" b="0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  <a:hlinkClick r:id="rId4"/>
              </a:rPr>
              <a:t>	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  <a:hlinkClick r:id="rId4"/>
              </a:rPr>
              <a:t>galaxy-s1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  <a:hlinkClick r:id="rId4"/>
              </a:rPr>
              <a:t>0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	.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-759" y="6015038"/>
            <a:ext cx="12192000" cy="84296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4900" y="214312"/>
            <a:ext cx="9980682" cy="958849"/>
          </a:xfrm>
        </p:spPr>
        <p:txBody>
          <a:bodyPr>
            <a:normAutofit/>
          </a:bodyPr>
          <a:lstStyle/>
          <a:p>
            <a:r>
              <a:rPr lang="en-US" sz="4000" dirty="0"/>
              <a:t>References – cont’d</a:t>
            </a:r>
            <a:endParaRPr lang="en-US" sz="4000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6072187"/>
            <a:ext cx="12192000" cy="84296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572134" y="1735327"/>
            <a:ext cx="11344275" cy="22453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Marring, J. (2019, august 18). 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OnePlus 8 vs. Samsung Galaxy S10 Lite: Which should you buy?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	Retrieved August 1st, 2020, from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  <a:hlinkClick r:id="rId1" action="ppaction://hlinkfile">
                  <a:extLst>
                    <a:ext uri="{DAF060AB-1E55-43B9-8AAB-6FB025537F2F}">
                      <wpsdc:hlinkClr xmlns:wpsdc="http://www.wps.cn/officeDocument/2017/drawingmlCustomData" val="59704F"/>
                      <wpsdc:folHlinkClr xmlns:wpsdc="http://www.wps.cn/officeDocument/2017/drawingmlCustomData" val="A8A39E"/>
                      <wpsdc:hlinkUnderline xmlns:wpsdc="http://www.wps.cn/officeDocument/2017/drawingmlCustomData" val="1"/>
                    </a:ext>
                  </a:extLst>
                </a:hlinkClick>
              </a:rPr>
              <a:t>https://www.androidcentral.com/oneplus-8-vs-	samsung-galaxy-s10 lite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en-US" sz="2000" dirty="0"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Shankar, B., &amp; Daley, D. (2017, November 3rd). 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Apple's iPhone X is now available in Canada - 	</a:t>
            </a:r>
            <a:r>
              <a:rPr kumimoji="0" lang="en-US" altLang="en-US" sz="20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MobileSyrup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. Retrieved August 1st, 2020, from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MobileSyrup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https://mobilesyrup.com/2017/11/03/apple-iphone-x-now-available-canada/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kumimoji="0" lang="en-US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43213" y="2604604"/>
            <a:ext cx="2986087" cy="298608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9300" y="0"/>
            <a:ext cx="5648325" cy="27517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071562" y="180182"/>
            <a:ext cx="7227957" cy="1096962"/>
          </a:xfrm>
        </p:spPr>
        <p:txBody>
          <a:bodyPr>
            <a:normAutofit/>
          </a:bodyPr>
          <a:lstStyle/>
          <a:p>
            <a:r>
              <a:rPr lang="en-US" sz="3600" b="1" dirty="0"/>
              <a:t>Table of Content</a:t>
            </a:r>
            <a:endParaRPr lang="en-US" sz="36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3700463" y="72866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27" y="1447798"/>
            <a:ext cx="3751232" cy="468153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829176" y="1772631"/>
            <a:ext cx="5414962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Wingdings" panose="05000000000000000000" pitchFamily="2" charset="2"/>
              <a:buChar char="q"/>
            </a:pPr>
            <a:r>
              <a:rPr lang="en-US" sz="3200" dirty="0">
                <a:solidFill>
                  <a:srgbClr val="FF0000"/>
                </a:solidFill>
              </a:rPr>
              <a:t>Introduction</a:t>
            </a:r>
            <a:endParaRPr lang="en-US" sz="3200" dirty="0">
              <a:solidFill>
                <a:srgbClr val="FF0000"/>
              </a:solidFill>
            </a:endParaRPr>
          </a:p>
          <a:p>
            <a:pPr marL="514350" indent="-514350">
              <a:buFont typeface="Wingdings" panose="05000000000000000000" pitchFamily="2" charset="2"/>
              <a:buChar char="q"/>
            </a:pPr>
            <a:r>
              <a:rPr lang="en-GB" sz="3200" dirty="0">
                <a:solidFill>
                  <a:srgbClr val="FF0000"/>
                </a:solidFill>
              </a:rPr>
              <a:t>P</a:t>
            </a:r>
            <a:r>
              <a:rPr lang="en-US" sz="3200" dirty="0">
                <a:solidFill>
                  <a:srgbClr val="FF0000"/>
                </a:solidFill>
              </a:rPr>
              <a:t>roblem statement</a:t>
            </a:r>
            <a:endParaRPr lang="en-US" sz="3200" dirty="0">
              <a:solidFill>
                <a:srgbClr val="FF0000"/>
              </a:solidFill>
            </a:endParaRPr>
          </a:p>
          <a:p>
            <a:pPr marL="514350" indent="-514350">
              <a:buFont typeface="Wingdings" panose="05000000000000000000" pitchFamily="2" charset="2"/>
              <a:buChar char="q"/>
            </a:pPr>
            <a:r>
              <a:rPr lang="en-GB" sz="3200" dirty="0">
                <a:solidFill>
                  <a:srgbClr val="FF0000"/>
                </a:solidFill>
              </a:rPr>
              <a:t>P</a:t>
            </a:r>
            <a:r>
              <a:rPr lang="en-US" sz="3200" dirty="0">
                <a:solidFill>
                  <a:srgbClr val="FF0000"/>
                </a:solidFill>
              </a:rPr>
              <a:t>roduct description</a:t>
            </a:r>
            <a:endParaRPr lang="en-US" sz="3200" dirty="0">
              <a:solidFill>
                <a:srgbClr val="FF0000"/>
              </a:solidFill>
            </a:endParaRPr>
          </a:p>
          <a:p>
            <a:pPr marL="514350" indent="-514350">
              <a:buFont typeface="Wingdings" panose="05000000000000000000" pitchFamily="2" charset="2"/>
              <a:buChar char="q"/>
            </a:pPr>
            <a:r>
              <a:rPr lang="en-US" sz="3200" dirty="0">
                <a:solidFill>
                  <a:srgbClr val="FF0000"/>
                </a:solidFill>
              </a:rPr>
              <a:t>Criteria for selection</a:t>
            </a:r>
            <a:endParaRPr lang="en-US" sz="3200" dirty="0">
              <a:solidFill>
                <a:srgbClr val="FF0000"/>
              </a:solidFill>
            </a:endParaRPr>
          </a:p>
          <a:p>
            <a:pPr marL="514350" indent="-514350">
              <a:buFont typeface="Wingdings" panose="05000000000000000000" pitchFamily="2" charset="2"/>
              <a:buChar char="q"/>
            </a:pPr>
            <a:r>
              <a:rPr lang="en-GB" sz="3200" dirty="0">
                <a:solidFill>
                  <a:srgbClr val="FF0000"/>
                </a:solidFill>
              </a:rPr>
              <a:t>C</a:t>
            </a:r>
            <a:r>
              <a:rPr lang="en-US" sz="3200" dirty="0">
                <a:solidFill>
                  <a:srgbClr val="FF0000"/>
                </a:solidFill>
              </a:rPr>
              <a:t>onclusion</a:t>
            </a:r>
            <a:endParaRPr lang="en-US" sz="3200" dirty="0">
              <a:solidFill>
                <a:srgbClr val="FF0000"/>
              </a:solidFill>
            </a:endParaRPr>
          </a:p>
          <a:p>
            <a:pPr marL="514350" indent="-514350">
              <a:buFont typeface="Wingdings" panose="05000000000000000000" pitchFamily="2" charset="2"/>
              <a:buChar char="q"/>
            </a:pPr>
            <a:r>
              <a:rPr lang="en-GB" sz="3200" dirty="0">
                <a:solidFill>
                  <a:srgbClr val="FF0000"/>
                </a:solidFill>
              </a:rPr>
              <a:t>R</a:t>
            </a:r>
            <a:r>
              <a:rPr lang="en-US" sz="3200" dirty="0">
                <a:solidFill>
                  <a:srgbClr val="FF0000"/>
                </a:solidFill>
              </a:rPr>
              <a:t>ecommendations</a:t>
            </a:r>
            <a:endParaRPr lang="en-US" sz="3200" dirty="0">
              <a:solidFill>
                <a:srgbClr val="FF0000"/>
              </a:solidFill>
            </a:endParaRPr>
          </a:p>
          <a:p>
            <a:pPr marL="514350" indent="-514350">
              <a:buFont typeface="Wingdings" panose="05000000000000000000" pitchFamily="2" charset="2"/>
              <a:buChar char="q"/>
            </a:pPr>
            <a:r>
              <a:rPr lang="en-GB" sz="3200" dirty="0">
                <a:solidFill>
                  <a:srgbClr val="FF0000"/>
                </a:solidFill>
              </a:rPr>
              <a:t>R</a:t>
            </a:r>
            <a:r>
              <a:rPr lang="en-US" sz="3200" dirty="0">
                <a:solidFill>
                  <a:srgbClr val="FF0000"/>
                </a:solidFill>
              </a:rPr>
              <a:t>eferences</a:t>
            </a:r>
            <a:endParaRPr lang="en-US" sz="3200" dirty="0">
              <a:solidFill>
                <a:srgbClr val="FF0000"/>
              </a:solidFill>
            </a:endParaRPr>
          </a:p>
          <a:p>
            <a:pPr marL="514350" indent="-514350">
              <a:buFont typeface="Wingdings" panose="05000000000000000000" pitchFamily="2" charset="2"/>
              <a:buChar char="q"/>
            </a:pPr>
            <a:r>
              <a:rPr lang="en-US" sz="3200" dirty="0">
                <a:solidFill>
                  <a:srgbClr val="FF0000"/>
                </a:solidFill>
              </a:rPr>
              <a:t>questions</a:t>
            </a:r>
            <a:endParaRPr 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4900" y="214312"/>
            <a:ext cx="9980682" cy="958849"/>
          </a:xfrm>
        </p:spPr>
        <p:txBody>
          <a:bodyPr>
            <a:normAutofit/>
          </a:bodyPr>
          <a:lstStyle/>
          <a:p>
            <a:r>
              <a:rPr lang="en-US" sz="4000" dirty="0"/>
              <a:t>INTRODUCTION</a:t>
            </a:r>
            <a:endParaRPr lang="en-US" sz="4000" dirty="0"/>
          </a:p>
        </p:txBody>
      </p:sp>
      <p:sp>
        <p:nvSpPr>
          <p:cNvPr id="8" name="TextBox 7"/>
          <p:cNvSpPr txBox="1"/>
          <p:nvPr/>
        </p:nvSpPr>
        <p:spPr>
          <a:xfrm>
            <a:off x="400050" y="1438565"/>
            <a:ext cx="5586412" cy="47999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800" b="1" dirty="0">
                <a:solidFill>
                  <a:srgbClr val="FF0000"/>
                </a:solidFill>
              </a:rPr>
              <a:t>Venture Drive, a</a:t>
            </a:r>
            <a:r>
              <a:rPr lang="en-US" sz="2800" b="1" dirty="0">
                <a:solidFill>
                  <a:srgbClr val="FF0000"/>
                </a:solidFill>
              </a:rPr>
              <a:t> leading Company in leasing  business spaces to investors.</a:t>
            </a:r>
            <a:endParaRPr lang="en-US" sz="2800" b="1" dirty="0">
              <a:solidFill>
                <a:srgbClr val="FF0000"/>
              </a:solidFill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en-US" sz="2400" b="1" dirty="0">
              <a:solidFill>
                <a:srgbClr val="FF0000"/>
              </a:solidFill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800" b="1" dirty="0">
                <a:solidFill>
                  <a:srgbClr val="FF0000"/>
                </a:solidFill>
              </a:rPr>
              <a:t>Needs to reward the best sales team with mobile phones.</a:t>
            </a:r>
            <a:endParaRPr lang="en-US" sz="2800" b="1" dirty="0">
              <a:solidFill>
                <a:srgbClr val="FF0000"/>
              </a:solidFill>
            </a:endParaRPr>
          </a:p>
          <a:p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20825" y="1831973"/>
            <a:ext cx="5864762" cy="3917661"/>
          </a:xfrm>
          <a:prstGeom prst="rect">
            <a:avLst/>
          </a:prstGeom>
          <a:effectLst>
            <a:softEdge rad="190500"/>
          </a:effectLst>
        </p:spPr>
      </p:pic>
      <p:sp>
        <p:nvSpPr>
          <p:cNvPr id="10" name="TextBox 9"/>
          <p:cNvSpPr txBox="1"/>
          <p:nvPr/>
        </p:nvSpPr>
        <p:spPr>
          <a:xfrm>
            <a:off x="0" y="6015038"/>
            <a:ext cx="12192000" cy="84296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4900" y="214312"/>
            <a:ext cx="9980682" cy="958849"/>
          </a:xfrm>
        </p:spPr>
        <p:txBody>
          <a:bodyPr>
            <a:normAutofit/>
          </a:bodyPr>
          <a:lstStyle/>
          <a:p>
            <a:r>
              <a:rPr lang="en-US" sz="4000" dirty="0"/>
              <a:t>PROBLEM</a:t>
            </a:r>
            <a:endParaRPr lang="en-US" sz="4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72212" y="1714500"/>
            <a:ext cx="5140929" cy="3429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85800" y="1793606"/>
            <a:ext cx="5586412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>
                <a:solidFill>
                  <a:srgbClr val="FF0000"/>
                </a:solidFill>
              </a:rPr>
              <a:t>For the 25 member team:</a:t>
            </a:r>
            <a:endParaRPr lang="en-US" sz="2800" b="1" dirty="0">
              <a:solidFill>
                <a:srgbClr val="FF0000"/>
              </a:solidFill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FF0000"/>
                </a:solidFill>
              </a:rPr>
              <a:t>iPhone X </a:t>
            </a:r>
            <a:endParaRPr lang="en-US" sz="2800" b="1" dirty="0">
              <a:solidFill>
                <a:srgbClr val="FF0000"/>
              </a:solidFill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FF0000"/>
                </a:solidFill>
              </a:rPr>
              <a:t>Samsung Galaxy S10</a:t>
            </a:r>
            <a:endParaRPr lang="en-US" sz="2800" b="1" dirty="0">
              <a:solidFill>
                <a:srgbClr val="FF0000"/>
              </a:solidFill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FF0000"/>
                </a:solidFill>
              </a:rPr>
              <a:t>One Plus 8</a:t>
            </a:r>
            <a:endParaRPr lang="en-US" sz="2800" b="1" dirty="0">
              <a:solidFill>
                <a:srgbClr val="FF0000"/>
              </a:solidFill>
            </a:endParaRPr>
          </a:p>
          <a:p>
            <a:pPr lvl="1"/>
            <a:endParaRPr lang="en-US" sz="2400" b="1" dirty="0">
              <a:solidFill>
                <a:srgbClr val="FF0000"/>
              </a:solidFill>
            </a:endParaRPr>
          </a:p>
          <a:p>
            <a:r>
              <a:rPr lang="en-US" sz="2400" b="1" dirty="0">
                <a:solidFill>
                  <a:srgbClr val="FF0000"/>
                </a:solidFill>
              </a:rPr>
              <a:t> 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6015038"/>
            <a:ext cx="12192000" cy="84296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4900" y="214312"/>
            <a:ext cx="9980682" cy="958849"/>
          </a:xfrm>
        </p:spPr>
        <p:txBody>
          <a:bodyPr>
            <a:normAutofit/>
          </a:bodyPr>
          <a:lstStyle/>
          <a:p>
            <a:r>
              <a:rPr lang="en-US" sz="4000" dirty="0"/>
              <a:t>Product Description</a:t>
            </a:r>
            <a:endParaRPr lang="en-US" sz="4000" dirty="0"/>
          </a:p>
        </p:txBody>
      </p:sp>
      <p:sp>
        <p:nvSpPr>
          <p:cNvPr id="7" name="TextBox 6"/>
          <p:cNvSpPr txBox="1"/>
          <p:nvPr/>
        </p:nvSpPr>
        <p:spPr>
          <a:xfrm>
            <a:off x="5830570" y="1268095"/>
            <a:ext cx="6273800" cy="5139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800" b="1" dirty="0">
                <a:solidFill>
                  <a:srgbClr val="FF0000"/>
                </a:solidFill>
              </a:rPr>
              <a:t>         </a:t>
            </a:r>
            <a:r>
              <a:rPr lang="en-US" sz="2800" b="1" dirty="0"/>
              <a:t>FEATURES </a:t>
            </a:r>
            <a:endParaRPr lang="en-US" sz="2800" b="1" dirty="0"/>
          </a:p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800" b="1" dirty="0">
                <a:solidFill>
                  <a:srgbClr val="FF0000"/>
                </a:solidFill>
              </a:rPr>
              <a:t>Enormous camera quality </a:t>
            </a:r>
            <a:endParaRPr lang="en-US" sz="2800" b="1" dirty="0">
              <a:solidFill>
                <a:srgbClr val="FF0000"/>
              </a:solidFill>
            </a:endParaRPr>
          </a:p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800" b="1" dirty="0">
                <a:solidFill>
                  <a:srgbClr val="FF0000"/>
                </a:solidFill>
              </a:rPr>
              <a:t>Stylish look alongside edge to edge screen</a:t>
            </a:r>
            <a:endParaRPr lang="en-US" sz="2800" b="1" dirty="0">
              <a:solidFill>
                <a:srgbClr val="FF0000"/>
              </a:solidFill>
            </a:endParaRPr>
          </a:p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800" b="1" dirty="0">
                <a:solidFill>
                  <a:srgbClr val="FF0000"/>
                </a:solidFill>
              </a:rPr>
              <a:t>Screen resolution of </a:t>
            </a:r>
            <a:r>
              <a:rPr lang="en-US" sz="2800" b="1" dirty="0">
                <a:solidFill>
                  <a:srgbClr val="FF0000"/>
                </a:solidFill>
              </a:rPr>
              <a:t>2436 × 1125 and 456 pixels per</a:t>
            </a:r>
            <a:r>
              <a:rPr lang="en-US" sz="2800" b="1" dirty="0">
                <a:solidFill>
                  <a:srgbClr val="FF0000"/>
                </a:solidFill>
              </a:rPr>
              <a:t> inch</a:t>
            </a:r>
            <a:endParaRPr lang="en-US" sz="2800" b="1" dirty="0">
              <a:solidFill>
                <a:srgbClr val="FF0000"/>
              </a:solidFill>
            </a:endParaRPr>
          </a:p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800" b="1" dirty="0">
                <a:solidFill>
                  <a:srgbClr val="FF0000"/>
                </a:solidFill>
              </a:rPr>
              <a:t>Facial Recognition</a:t>
            </a:r>
            <a:endParaRPr lang="en-US" sz="2800" b="1" dirty="0">
              <a:solidFill>
                <a:srgbClr val="FF0000"/>
              </a:solidFill>
            </a:endParaRPr>
          </a:p>
          <a:p>
            <a:pPr lvl="1"/>
            <a:endParaRPr lang="en-US" sz="2400" b="1" dirty="0">
              <a:solidFill>
                <a:srgbClr val="FF0000"/>
              </a:solidFill>
            </a:endParaRPr>
          </a:p>
          <a:p>
            <a:r>
              <a:rPr lang="en-US" sz="2400" b="1" dirty="0">
                <a:solidFill>
                  <a:srgbClr val="FF0000"/>
                </a:solidFill>
              </a:rPr>
              <a:t> 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6015038"/>
            <a:ext cx="12192000" cy="84296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990600" y="1446604"/>
            <a:ext cx="342423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3200" b="1" dirty="0">
                <a:solidFill>
                  <a:srgbClr val="00B050"/>
                </a:solidFill>
              </a:rPr>
              <a:t>  iPhone X </a:t>
            </a:r>
            <a:endParaRPr lang="en-US" sz="3200" b="1" dirty="0">
              <a:solidFill>
                <a:srgbClr val="00B050"/>
              </a:solidFill>
            </a:endParaRPr>
          </a:p>
          <a:p>
            <a:pPr lvl="1"/>
            <a:endParaRPr lang="en-US" sz="2400" b="1" dirty="0">
              <a:solidFill>
                <a:srgbClr val="FF0000"/>
              </a:solidFill>
            </a:endParaRPr>
          </a:p>
          <a:p>
            <a:r>
              <a:rPr lang="en-US" sz="2400" b="1" dirty="0">
                <a:solidFill>
                  <a:srgbClr val="FF0000"/>
                </a:solidFill>
              </a:rPr>
              <a:t>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1"/>
          <a:srcRect l="3664" t="10201" r="4057" b="13236"/>
          <a:stretch>
            <a:fillRect/>
          </a:stretch>
        </p:blipFill>
        <p:spPr>
          <a:xfrm>
            <a:off x="495299" y="2039816"/>
            <a:ext cx="4676776" cy="388026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4900" y="214312"/>
            <a:ext cx="9980682" cy="958849"/>
          </a:xfrm>
        </p:spPr>
        <p:txBody>
          <a:bodyPr>
            <a:normAutofit/>
          </a:bodyPr>
          <a:lstStyle/>
          <a:p>
            <a:r>
              <a:rPr lang="en-US" sz="4000" dirty="0"/>
              <a:t>Product Description</a:t>
            </a:r>
            <a:endParaRPr lang="en-US" sz="4000" dirty="0"/>
          </a:p>
        </p:txBody>
      </p:sp>
      <p:sp>
        <p:nvSpPr>
          <p:cNvPr id="7" name="TextBox 6"/>
          <p:cNvSpPr txBox="1"/>
          <p:nvPr/>
        </p:nvSpPr>
        <p:spPr>
          <a:xfrm>
            <a:off x="5778500" y="1389380"/>
            <a:ext cx="6209665" cy="44926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800" b="1" dirty="0">
                <a:solidFill>
                  <a:srgbClr val="FF0000"/>
                </a:solidFill>
              </a:rPr>
              <a:t>         </a:t>
            </a:r>
            <a:r>
              <a:rPr lang="en-US" sz="2800" b="1" dirty="0"/>
              <a:t>FEATURES </a:t>
            </a:r>
            <a:endParaRPr lang="en-US" sz="2800" b="1" dirty="0"/>
          </a:p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800" b="1" dirty="0">
                <a:solidFill>
                  <a:srgbClr val="FF0000"/>
                </a:solidFill>
              </a:rPr>
              <a:t>High speed processor of up to 12GB RAM</a:t>
            </a:r>
            <a:endParaRPr lang="en-US" sz="2800" b="1" dirty="0">
              <a:solidFill>
                <a:srgbClr val="FF0000"/>
              </a:solidFill>
            </a:endParaRPr>
          </a:p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800" b="1" dirty="0">
                <a:solidFill>
                  <a:srgbClr val="FF0000"/>
                </a:solidFill>
              </a:rPr>
              <a:t>Triple lens high quality Camera </a:t>
            </a:r>
            <a:endParaRPr lang="en-US" sz="2800" b="1" dirty="0">
              <a:solidFill>
                <a:srgbClr val="FF0000"/>
              </a:solidFill>
            </a:endParaRPr>
          </a:p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800" b="1" dirty="0">
                <a:solidFill>
                  <a:srgbClr val="FF0000"/>
                </a:solidFill>
              </a:rPr>
              <a:t>User friendly AMOLED screen</a:t>
            </a:r>
            <a:endParaRPr lang="en-US" sz="2800" b="1" dirty="0">
              <a:solidFill>
                <a:srgbClr val="FF0000"/>
              </a:solidFill>
            </a:endParaRPr>
          </a:p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800" b="1" dirty="0">
                <a:solidFill>
                  <a:srgbClr val="FF0000"/>
                </a:solidFill>
              </a:rPr>
              <a:t>Huge storage space.</a:t>
            </a:r>
            <a:endParaRPr lang="en-US" sz="2800" b="1" dirty="0">
              <a:solidFill>
                <a:srgbClr val="FF0000"/>
              </a:solidFill>
            </a:endParaRPr>
          </a:p>
          <a:p>
            <a:pPr lvl="1"/>
            <a:endParaRPr lang="en-US" sz="2400" b="1" dirty="0">
              <a:solidFill>
                <a:srgbClr val="FF0000"/>
              </a:solidFill>
            </a:endParaRPr>
          </a:p>
          <a:p>
            <a:r>
              <a:rPr lang="en-US" sz="2400" b="1" dirty="0">
                <a:solidFill>
                  <a:srgbClr val="FF0000"/>
                </a:solidFill>
              </a:rPr>
              <a:t> 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6015038"/>
            <a:ext cx="12192000" cy="84296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66715" y="1287090"/>
            <a:ext cx="55864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50000"/>
              </a:lnSpc>
            </a:pPr>
            <a:r>
              <a:rPr lang="en-US" sz="3200" b="1" dirty="0">
                <a:solidFill>
                  <a:srgbClr val="FF0000"/>
                </a:solidFill>
              </a:rPr>
              <a:t> </a:t>
            </a:r>
            <a:r>
              <a:rPr lang="en-US" sz="3200" b="1" dirty="0">
                <a:solidFill>
                  <a:srgbClr val="00B050"/>
                </a:solidFill>
              </a:rPr>
              <a:t>Samsung Galaxy S10</a:t>
            </a:r>
            <a:endParaRPr lang="en-US" sz="3200" b="1" dirty="0">
              <a:solidFill>
                <a:srgbClr val="00B050"/>
              </a:solidFill>
            </a:endParaRPr>
          </a:p>
          <a:p>
            <a:pPr lvl="1"/>
            <a:endParaRPr lang="en-US" sz="2400" b="1" dirty="0">
              <a:solidFill>
                <a:srgbClr val="FF0000"/>
              </a:solidFill>
            </a:endParaRPr>
          </a:p>
          <a:p>
            <a:r>
              <a:rPr lang="en-US" sz="2400" b="1" dirty="0">
                <a:solidFill>
                  <a:srgbClr val="FF0000"/>
                </a:solidFill>
              </a:rPr>
              <a:t>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3886" y="2071920"/>
            <a:ext cx="5080000" cy="3810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4900" y="214312"/>
            <a:ext cx="9980682" cy="958849"/>
          </a:xfrm>
        </p:spPr>
        <p:txBody>
          <a:bodyPr>
            <a:normAutofit/>
          </a:bodyPr>
          <a:lstStyle/>
          <a:p>
            <a:r>
              <a:rPr lang="en-US" sz="4000" dirty="0"/>
              <a:t>Product Description</a:t>
            </a:r>
            <a:endParaRPr lang="en-US" sz="4000" dirty="0"/>
          </a:p>
        </p:txBody>
      </p:sp>
      <p:sp>
        <p:nvSpPr>
          <p:cNvPr id="7" name="TextBox 6"/>
          <p:cNvSpPr txBox="1"/>
          <p:nvPr/>
        </p:nvSpPr>
        <p:spPr>
          <a:xfrm>
            <a:off x="5981702" y="1268122"/>
            <a:ext cx="5586412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800" b="1" dirty="0">
                <a:solidFill>
                  <a:srgbClr val="FF0000"/>
                </a:solidFill>
              </a:rPr>
              <a:t>         </a:t>
            </a:r>
            <a:r>
              <a:rPr lang="en-US" sz="2800" b="1" dirty="0"/>
              <a:t>FEATURES </a:t>
            </a:r>
            <a:endParaRPr lang="en-US" sz="2800" b="1" dirty="0"/>
          </a:p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800" b="1" dirty="0">
                <a:solidFill>
                  <a:srgbClr val="FF0000"/>
                </a:solidFill>
              </a:rPr>
              <a:t>Quality Triple Camera</a:t>
            </a:r>
            <a:endParaRPr lang="en-US" sz="2800" b="1" dirty="0">
              <a:solidFill>
                <a:srgbClr val="FF0000"/>
              </a:solidFill>
            </a:endParaRPr>
          </a:p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800" b="1" dirty="0">
                <a:solidFill>
                  <a:srgbClr val="FF0000"/>
                </a:solidFill>
              </a:rPr>
              <a:t>Powerful software firm</a:t>
            </a:r>
            <a:endParaRPr lang="en-US" sz="2800" b="1" dirty="0">
              <a:solidFill>
                <a:srgbClr val="FF0000"/>
              </a:solidFill>
            </a:endParaRPr>
          </a:p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800" b="1" dirty="0">
                <a:solidFill>
                  <a:srgbClr val="FF0000"/>
                </a:solidFill>
              </a:rPr>
              <a:t>Attractive structure (Slim)</a:t>
            </a:r>
            <a:endParaRPr lang="en-US" sz="2800" b="1" dirty="0">
              <a:solidFill>
                <a:srgbClr val="FF0000"/>
              </a:solidFill>
            </a:endParaRPr>
          </a:p>
          <a:p>
            <a:pPr lvl="0">
              <a:lnSpc>
                <a:spcPct val="150000"/>
              </a:lnSpc>
            </a:pPr>
            <a:endParaRPr lang="en-US" sz="2800" b="1" dirty="0">
              <a:solidFill>
                <a:srgbClr val="FF0000"/>
              </a:solidFill>
            </a:endParaRPr>
          </a:p>
          <a:p>
            <a:pPr lvl="0">
              <a:lnSpc>
                <a:spcPct val="150000"/>
              </a:lnSpc>
            </a:pPr>
            <a:r>
              <a:rPr lang="en-US" sz="2800" b="1" dirty="0">
                <a:solidFill>
                  <a:srgbClr val="00B050"/>
                </a:solidFill>
              </a:rPr>
              <a:t>Not as popular as iPhone x and Samsung Galaxy S10</a:t>
            </a:r>
            <a:endParaRPr lang="en-US" sz="2400" b="1" dirty="0">
              <a:solidFill>
                <a:srgbClr val="FF0000"/>
              </a:solidFill>
            </a:endParaRPr>
          </a:p>
          <a:p>
            <a:r>
              <a:rPr lang="en-US" sz="2400" b="1" dirty="0">
                <a:solidFill>
                  <a:srgbClr val="FF0000"/>
                </a:solidFill>
              </a:rPr>
              <a:t> 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6015038"/>
            <a:ext cx="12192000" cy="84296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81015" y="1375014"/>
            <a:ext cx="378362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>
              <a:lnSpc>
                <a:spcPct val="150000"/>
              </a:lnSpc>
            </a:pPr>
            <a:r>
              <a:rPr lang="en-US" sz="3200" b="1" dirty="0">
                <a:solidFill>
                  <a:srgbClr val="FF0000"/>
                </a:solidFill>
              </a:rPr>
              <a:t>    </a:t>
            </a:r>
            <a:r>
              <a:rPr lang="en-US" sz="3200" b="1" dirty="0">
                <a:solidFill>
                  <a:srgbClr val="00B050"/>
                </a:solidFill>
              </a:rPr>
              <a:t>One Plus 8</a:t>
            </a:r>
            <a:endParaRPr lang="en-US" sz="3200" b="1" dirty="0">
              <a:solidFill>
                <a:srgbClr val="00B050"/>
              </a:solidFill>
            </a:endParaRPr>
          </a:p>
          <a:p>
            <a:pPr lvl="1"/>
            <a:endParaRPr lang="en-US" sz="2400" b="1" dirty="0">
              <a:solidFill>
                <a:srgbClr val="FF0000"/>
              </a:solidFill>
            </a:endParaRPr>
          </a:p>
          <a:p>
            <a:r>
              <a:rPr lang="en-US" sz="2400" b="1" dirty="0">
                <a:solidFill>
                  <a:srgbClr val="FF0000"/>
                </a:solidFill>
              </a:rPr>
              <a:t>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04900" y="2029564"/>
            <a:ext cx="4252915" cy="42529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4900" y="214312"/>
            <a:ext cx="9980682" cy="958849"/>
          </a:xfrm>
        </p:spPr>
        <p:txBody>
          <a:bodyPr>
            <a:normAutofit/>
          </a:bodyPr>
          <a:lstStyle/>
          <a:p>
            <a:r>
              <a:rPr lang="en-US" sz="4000" dirty="0"/>
              <a:t>Criteria for selection</a:t>
            </a:r>
            <a:endParaRPr lang="en-US" sz="4000" dirty="0"/>
          </a:p>
        </p:txBody>
      </p:sp>
      <p:sp>
        <p:nvSpPr>
          <p:cNvPr id="7" name="TextBox 6"/>
          <p:cNvSpPr txBox="1"/>
          <p:nvPr/>
        </p:nvSpPr>
        <p:spPr>
          <a:xfrm>
            <a:off x="2940050" y="1718945"/>
            <a:ext cx="4246880" cy="4338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800" b="1" dirty="0">
                <a:solidFill>
                  <a:srgbClr val="FF0000"/>
                </a:solidFill>
              </a:rPr>
              <a:t>Affordability</a:t>
            </a:r>
            <a:endParaRPr lang="en-US" sz="2800" b="1" dirty="0">
              <a:solidFill>
                <a:srgbClr val="FF0000"/>
              </a:solidFill>
            </a:endParaRPr>
          </a:p>
          <a:p>
            <a:pPr lvl="0">
              <a:lnSpc>
                <a:spcPct val="150000"/>
              </a:lnSpc>
            </a:pPr>
            <a:endParaRPr lang="en-US" sz="2800" b="1" dirty="0">
              <a:solidFill>
                <a:srgbClr val="FF0000"/>
              </a:solidFill>
            </a:endParaRPr>
          </a:p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800" b="1" dirty="0">
                <a:solidFill>
                  <a:srgbClr val="FF0000"/>
                </a:solidFill>
              </a:rPr>
              <a:t>User friendly and Performance</a:t>
            </a:r>
            <a:endParaRPr lang="en-US" sz="2800" b="1" dirty="0">
              <a:solidFill>
                <a:srgbClr val="FF0000"/>
              </a:solidFill>
            </a:endParaRPr>
          </a:p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sz="2800" b="1" dirty="0">
              <a:solidFill>
                <a:srgbClr val="FF0000"/>
              </a:solidFill>
            </a:endParaRPr>
          </a:p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800" b="1" dirty="0">
                <a:solidFill>
                  <a:srgbClr val="FF0000"/>
                </a:solidFill>
              </a:rPr>
              <a:t>Battery Capacity</a:t>
            </a:r>
            <a:endParaRPr lang="en-US" sz="2800" b="1" dirty="0">
              <a:solidFill>
                <a:srgbClr val="FF0000"/>
              </a:solidFill>
            </a:endParaRPr>
          </a:p>
          <a:p>
            <a:r>
              <a:rPr lang="en-US" sz="2400" b="1" dirty="0">
                <a:solidFill>
                  <a:srgbClr val="FF0000"/>
                </a:solidFill>
              </a:rPr>
              <a:t> 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6015038"/>
            <a:ext cx="12192000" cy="84296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1"/>
          <a:srcRect l="21945" t="13958" r="21805" b="11947"/>
          <a:stretch>
            <a:fillRect/>
          </a:stretch>
        </p:blipFill>
        <p:spPr>
          <a:xfrm>
            <a:off x="1471613" y="1353378"/>
            <a:ext cx="1107286" cy="145855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7752" y="3221855"/>
            <a:ext cx="1332360" cy="133236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7162" y="4809641"/>
            <a:ext cx="1079500" cy="10795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9582" y="1518765"/>
            <a:ext cx="3143418" cy="3951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4900" y="214312"/>
            <a:ext cx="9980682" cy="958849"/>
          </a:xfrm>
        </p:spPr>
        <p:txBody>
          <a:bodyPr>
            <a:normAutofit/>
          </a:bodyPr>
          <a:lstStyle/>
          <a:p>
            <a:r>
              <a:rPr lang="en-US" sz="4000" dirty="0"/>
              <a:t>Criteria 1: </a:t>
            </a:r>
            <a:r>
              <a:rPr lang="en-US" sz="4000" dirty="0">
                <a:solidFill>
                  <a:srgbClr val="FF0000"/>
                </a:solidFill>
              </a:rPr>
              <a:t>Affordability</a:t>
            </a:r>
            <a:endParaRPr lang="en-US" sz="4000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6015038"/>
            <a:ext cx="12192000" cy="84296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1"/>
          <a:srcRect l="3664" t="10201" r="4057" b="13236"/>
          <a:stretch>
            <a:fillRect/>
          </a:stretch>
        </p:blipFill>
        <p:spPr>
          <a:xfrm>
            <a:off x="1104900" y="1408397"/>
            <a:ext cx="1469238" cy="121900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671" y="2750840"/>
            <a:ext cx="2119314" cy="158948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942" y="4381611"/>
            <a:ext cx="1671636" cy="167163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315845" y="1725930"/>
            <a:ext cx="298894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3200" b="1" dirty="0">
                <a:solidFill>
                  <a:srgbClr val="00B050"/>
                </a:solidFill>
              </a:rPr>
              <a:t>iPhone X 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2024380" y="3007360"/>
            <a:ext cx="3091815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3200" b="1" dirty="0">
                <a:solidFill>
                  <a:srgbClr val="00B050"/>
                </a:solidFill>
              </a:rPr>
              <a:t>Samsung Galaxy S10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1862783" y="4614199"/>
            <a:ext cx="3556392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50000"/>
              </a:lnSpc>
            </a:pPr>
            <a:r>
              <a:rPr lang="en-US" sz="3200" b="1" dirty="0">
                <a:solidFill>
                  <a:srgbClr val="00B050"/>
                </a:solidFill>
              </a:rPr>
              <a:t>One Plus 8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943475" y="1710055"/>
            <a:ext cx="2455545" cy="521970"/>
          </a:xfrm>
          <a:prstGeom prst="rect">
            <a:avLst/>
          </a:prstGeom>
          <a:noFill/>
          <a:ln w="3175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/>
              <a:t> -  </a:t>
            </a:r>
            <a:r>
              <a:rPr lang="en-US" sz="2800" b="1" dirty="0"/>
              <a:t>$1300 </a:t>
            </a:r>
            <a:endParaRPr lang="en-US" sz="2400" b="1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4"/>
          <a:srcRect l="21945" t="13958" r="21805" b="11947"/>
          <a:stretch>
            <a:fillRect/>
          </a:stretch>
        </p:blipFill>
        <p:spPr>
          <a:xfrm>
            <a:off x="8045044" y="1890628"/>
            <a:ext cx="2107412" cy="2775957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4988560" y="3241675"/>
            <a:ext cx="2409825" cy="521970"/>
          </a:xfrm>
          <a:prstGeom prst="rect">
            <a:avLst/>
          </a:prstGeom>
          <a:noFill/>
          <a:ln w="3175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/>
              <a:t> -  </a:t>
            </a:r>
            <a:r>
              <a:rPr lang="en-US" sz="2800" b="1" dirty="0"/>
              <a:t>$1259 </a:t>
            </a:r>
            <a:endParaRPr lang="en-US" sz="2400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4986655" y="4767580"/>
            <a:ext cx="2411730" cy="521970"/>
          </a:xfrm>
          <a:prstGeom prst="rect">
            <a:avLst/>
          </a:prstGeom>
          <a:noFill/>
          <a:ln w="3175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/>
              <a:t> -  </a:t>
            </a:r>
            <a:r>
              <a:rPr lang="en-US" sz="2800" b="1" dirty="0"/>
              <a:t>$1099 </a:t>
            </a:r>
            <a:endParaRPr lang="en-US" sz="2400" b="1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Academic Literature 16x9">
  <a:themeElements>
    <a:clrScheme name="Academic Literature">
      <a:dk1>
        <a:srgbClr val="514843"/>
      </a:dk1>
      <a:lt1>
        <a:srgbClr val="FFFFFF"/>
      </a:lt1>
      <a:dk2>
        <a:srgbClr val="000000"/>
      </a:dk2>
      <a:lt2>
        <a:srgbClr val="FFFFF3"/>
      </a:lt2>
      <a:accent1>
        <a:srgbClr val="514843"/>
      </a:accent1>
      <a:accent2>
        <a:srgbClr val="6D7D66"/>
      </a:accent2>
      <a:accent3>
        <a:srgbClr val="525A6A"/>
      </a:accent3>
      <a:accent4>
        <a:srgbClr val="827266"/>
      </a:accent4>
      <a:accent5>
        <a:srgbClr val="AE9A7E"/>
      </a:accent5>
      <a:accent6>
        <a:srgbClr val="A8A39E"/>
      </a:accent6>
      <a:hlink>
        <a:srgbClr val="59704F"/>
      </a:hlink>
      <a:folHlink>
        <a:srgbClr val="A8A39E"/>
      </a:folHlink>
    </a:clrScheme>
    <a:fontScheme name="Plantagenet Cherokee-Euphemia">
      <a:majorFont>
        <a:latin typeface="Plantagenet Cherokee"/>
        <a:ea typeface=""/>
        <a:cs typeface=""/>
      </a:majorFont>
      <a:minorFont>
        <a:latin typeface="Euphemia"/>
        <a:ea typeface=""/>
        <a:cs typeface=""/>
      </a:minorFont>
    </a:fontScheme>
    <a:fmtScheme name="AcademicLiterature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300000"/>
              </a:schemeClr>
            </a:gs>
            <a:gs pos="100000">
              <a:schemeClr val="phClr">
                <a:tint val="68000"/>
                <a:satMod val="300000"/>
              </a:schemeClr>
            </a:gs>
          </a:gsLst>
          <a:path path="rect">
            <a:fillToRect l="50000" t="50000" r="50000" b="50000"/>
          </a:path>
        </a:gradFill>
        <a:gradFill rotWithShape="1">
          <a:gsLst>
            <a:gs pos="0">
              <a:schemeClr val="phClr">
                <a:shade val="100000"/>
                <a:satMod val="137000"/>
              </a:schemeClr>
            </a:gs>
            <a:gs pos="71000">
              <a:schemeClr val="phClr">
                <a:shade val="98000"/>
                <a:satMod val="137000"/>
              </a:schemeClr>
            </a:gs>
            <a:gs pos="100000">
              <a:schemeClr val="phClr"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20000" t="20000" r="20000" b="2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5000" t="5000" r="5000" b="5000"/>
          </a:path>
        </a:gradFill>
      </a:bgFillStyleLst>
    </a:fmtScheme>
  </a:themeElements>
  <a:objectDefaults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Academic Literature">
      <a:dk1>
        <a:srgbClr val="514843"/>
      </a:dk1>
      <a:lt1>
        <a:srgbClr val="FFFFFF"/>
      </a:lt1>
      <a:dk2>
        <a:srgbClr val="000000"/>
      </a:dk2>
      <a:lt2>
        <a:srgbClr val="FFFFF3"/>
      </a:lt2>
      <a:accent1>
        <a:srgbClr val="514843"/>
      </a:accent1>
      <a:accent2>
        <a:srgbClr val="6D7D66"/>
      </a:accent2>
      <a:accent3>
        <a:srgbClr val="525A6A"/>
      </a:accent3>
      <a:accent4>
        <a:srgbClr val="827266"/>
      </a:accent4>
      <a:accent5>
        <a:srgbClr val="AE9A7E"/>
      </a:accent5>
      <a:accent6>
        <a:srgbClr val="A8A39E"/>
      </a:accent6>
      <a:hlink>
        <a:srgbClr val="59704F"/>
      </a:hlink>
      <a:folHlink>
        <a:srgbClr val="A8A39E"/>
      </a:folHlink>
    </a:clrScheme>
    <a:fontScheme name="Plantagenet Cherokee-Euphemia">
      <a:majorFont>
        <a:latin typeface="Plantagenet Cherokee"/>
        <a:ea typeface=""/>
        <a:cs typeface=""/>
      </a:majorFont>
      <a:minorFont>
        <a:latin typeface="Euphemia"/>
        <a:ea typeface=""/>
        <a:cs typeface=""/>
      </a:minorFont>
    </a:fontScheme>
    <a:fmtScheme name="AcademicLiterature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300000"/>
              </a:schemeClr>
            </a:gs>
            <a:gs pos="100000">
              <a:schemeClr val="phClr">
                <a:tint val="68000"/>
                <a:satMod val="300000"/>
              </a:schemeClr>
            </a:gs>
          </a:gsLst>
          <a:path path="rect">
            <a:fillToRect l="50000" t="50000" r="50000" b="50000"/>
          </a:path>
        </a:gradFill>
        <a:gradFill rotWithShape="1">
          <a:gsLst>
            <a:gs pos="0">
              <a:schemeClr val="phClr">
                <a:shade val="100000"/>
                <a:satMod val="137000"/>
              </a:schemeClr>
            </a:gs>
            <a:gs pos="71000">
              <a:schemeClr val="phClr">
                <a:shade val="98000"/>
                <a:satMod val="137000"/>
              </a:schemeClr>
            </a:gs>
            <a:gs pos="100000">
              <a:schemeClr val="phClr"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20000" t="20000" r="20000" b="2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5000" t="5000" r="5000" b="5000"/>
          </a:path>
        </a:gradFill>
      </a:bgFillStyleLst>
    </a:fmtScheme>
  </a:themeElements>
  <a:objectDefaults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Academic Literature">
      <a:dk1>
        <a:srgbClr val="514843"/>
      </a:dk1>
      <a:lt1>
        <a:srgbClr val="FFFFFF"/>
      </a:lt1>
      <a:dk2>
        <a:srgbClr val="000000"/>
      </a:dk2>
      <a:lt2>
        <a:srgbClr val="FFFFF3"/>
      </a:lt2>
      <a:accent1>
        <a:srgbClr val="514843"/>
      </a:accent1>
      <a:accent2>
        <a:srgbClr val="6D7D66"/>
      </a:accent2>
      <a:accent3>
        <a:srgbClr val="525A6A"/>
      </a:accent3>
      <a:accent4>
        <a:srgbClr val="827266"/>
      </a:accent4>
      <a:accent5>
        <a:srgbClr val="AE9A7E"/>
      </a:accent5>
      <a:accent6>
        <a:srgbClr val="A8A39E"/>
      </a:accent6>
      <a:hlink>
        <a:srgbClr val="59704F"/>
      </a:hlink>
      <a:folHlink>
        <a:srgbClr val="A8A39E"/>
      </a:folHlink>
    </a:clrScheme>
    <a:fontScheme name="Plantagenet Cherokee-Euphemia">
      <a:majorFont>
        <a:latin typeface="Plantagenet Cherokee"/>
        <a:ea typeface=""/>
        <a:cs typeface=""/>
      </a:majorFont>
      <a:minorFont>
        <a:latin typeface="Euphemia"/>
        <a:ea typeface=""/>
        <a:cs typeface=""/>
      </a:minorFont>
    </a:fontScheme>
    <a:fmtScheme name="AcademicLiterature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300000"/>
              </a:schemeClr>
            </a:gs>
            <a:gs pos="100000">
              <a:schemeClr val="phClr">
                <a:tint val="68000"/>
                <a:satMod val="300000"/>
              </a:schemeClr>
            </a:gs>
          </a:gsLst>
          <a:path path="rect">
            <a:fillToRect l="50000" t="50000" r="50000" b="50000"/>
          </a:path>
        </a:gradFill>
        <a:gradFill rotWithShape="1">
          <a:gsLst>
            <a:gs pos="0">
              <a:schemeClr val="phClr">
                <a:shade val="100000"/>
                <a:satMod val="137000"/>
              </a:schemeClr>
            </a:gs>
            <a:gs pos="71000">
              <a:schemeClr val="phClr">
                <a:shade val="98000"/>
                <a:satMod val="137000"/>
              </a:schemeClr>
            </a:gs>
            <a:gs pos="100000">
              <a:schemeClr val="phClr"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20000" t="20000" r="20000" b="2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5000" t="5000" r="5000" b="5000"/>
          </a:path>
        </a:gradFill>
      </a:bgFillStyleLst>
    </a:fmtScheme>
  </a:themeElements>
  <a:objectDefaults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Academic Literature 16x9</Template>
  <TotalTime>0</TotalTime>
  <Words>3065</Words>
  <Application>WPS 演示</Application>
  <PresentationFormat>Widescreen</PresentationFormat>
  <Paragraphs>178</Paragraphs>
  <Slides>18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9" baseType="lpstr">
      <vt:lpstr>Arial</vt:lpstr>
      <vt:lpstr>SimSun</vt:lpstr>
      <vt:lpstr>Wingdings</vt:lpstr>
      <vt:lpstr>Calibri</vt:lpstr>
      <vt:lpstr>Times New Roman</vt:lpstr>
      <vt:lpstr>Euphemia</vt:lpstr>
      <vt:lpstr>Segoe Print</vt:lpstr>
      <vt:lpstr>Plantagenet Cherokee</vt:lpstr>
      <vt:lpstr>Microsoft YaHei</vt:lpstr>
      <vt:lpstr>Arial Unicode MS</vt:lpstr>
      <vt:lpstr>Academic Literature 16x9</vt:lpstr>
      <vt:lpstr>MOBILE  PHONE RECOMMENDATION FOR Venture Drive </vt:lpstr>
      <vt:lpstr>Table of Content</vt:lpstr>
      <vt:lpstr>INTRODUCTION</vt:lpstr>
      <vt:lpstr>PROBLEM</vt:lpstr>
      <vt:lpstr>Product Description</vt:lpstr>
      <vt:lpstr>Product Description</vt:lpstr>
      <vt:lpstr>Product Description</vt:lpstr>
      <vt:lpstr>Criteria for selection</vt:lpstr>
      <vt:lpstr>Criteria 1: Affordability</vt:lpstr>
      <vt:lpstr>PowerPoint 演示文稿</vt:lpstr>
      <vt:lpstr>Criteria 2: User Friendly and Performance</vt:lpstr>
      <vt:lpstr>Criteria 3: Battery Capacity</vt:lpstr>
      <vt:lpstr>Criteria 3: Battery Capacity</vt:lpstr>
      <vt:lpstr>Conclusion</vt:lpstr>
      <vt:lpstr>Recommendation</vt:lpstr>
      <vt:lpstr>References</vt:lpstr>
      <vt:lpstr>References – cont’d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MOBILE  PHONE RECOMMENDATION FOR Venture Drive </dc:title>
  <dc:creator>simon okola</dc:creator>
  <cp:lastModifiedBy>Rachel.</cp:lastModifiedBy>
  <cp:revision>50</cp:revision>
  <dcterms:created xsi:type="dcterms:W3CDTF">2020-08-08T19:44:00Z</dcterms:created>
  <dcterms:modified xsi:type="dcterms:W3CDTF">2020-08-10T03:58:36Z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0x0101006EDDDB5EE6D98C44930B742096920B300400F5B6D36B3EF94B4E9A635CDF2A18F5B8</vt:lpwstr>
  </property>
  <property fmtid="{D5CDD505-2E9C-101B-9397-08002B2CF9AE}" pid="3" name="InternalTags">
    <vt:lpwstr/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  <property fmtid="{D5CDD505-2E9C-101B-9397-08002B2CF9AE}" pid="8" name="KSOProductBuildVer">
    <vt:lpwstr>2052-11.1.0.9912</vt:lpwstr>
  </property>
</Properties>
</file>